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9F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711" autoAdjust="0"/>
  </p:normalViewPr>
  <p:slideViewPr>
    <p:cSldViewPr>
      <p:cViewPr>
        <p:scale>
          <a:sx n="70" d="100"/>
          <a:sy n="70" d="100"/>
        </p:scale>
        <p:origin x="-83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2.3611111111111142E-2"/>
          <c:y val="2.3280353448091998E-2"/>
          <c:w val="0.88294794400699961"/>
          <c:h val="0.8715859370000640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B0F0"/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2"/>
                <c:pt idx="0">
                  <c:v>программные</c:v>
                </c:pt>
                <c:pt idx="1">
                  <c:v>непрограммные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0.72100000000000042</c:v>
                </c:pt>
                <c:pt idx="1">
                  <c:v>0.2910000000000002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1"/>
              <c:layout>
                <c:manualLayout>
                  <c:x val="0"/>
                  <c:y val="-2.962954075211708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2"/>
                <c:pt idx="0">
                  <c:v>программные</c:v>
                </c:pt>
                <c:pt idx="1">
                  <c:v>непрограммные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0.52600000000000002</c:v>
                </c:pt>
                <c:pt idx="1">
                  <c:v>0.4740000000000002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7.7165354330708776E-4"/>
                  <c:y val="-9.3088084725155198E-3"/>
                </c:manualLayout>
              </c:layout>
              <c:showVal val="1"/>
            </c:dLbl>
            <c:dLbl>
              <c:idx val="1"/>
              <c:layout>
                <c:manualLayout>
                  <c:x val="3.3950617283950643E-2"/>
                  <c:y val="-7.01508165223622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2"/>
                <c:pt idx="0">
                  <c:v>программные</c:v>
                </c:pt>
                <c:pt idx="1">
                  <c:v>непрограммные</c:v>
                </c:pt>
              </c:strCache>
            </c:strRef>
          </c:cat>
          <c:val>
            <c:numRef>
              <c:f>Лист1!$D$2:$D$5</c:f>
              <c:numCache>
                <c:formatCode>0.00%</c:formatCode>
                <c:ptCount val="4"/>
                <c:pt idx="0">
                  <c:v>0.8290000000000004</c:v>
                </c:pt>
                <c:pt idx="1">
                  <c:v>0.17100000000000001</c:v>
                </c:pt>
              </c:numCache>
            </c:numRef>
          </c:val>
        </c:ser>
        <c:axId val="108885504"/>
        <c:axId val="108887040"/>
      </c:barChart>
      <c:catAx>
        <c:axId val="108885504"/>
        <c:scaling>
          <c:orientation val="minMax"/>
        </c:scaling>
        <c:axPos val="b"/>
        <c:tickLblPos val="nextTo"/>
        <c:crossAx val="108887040"/>
        <c:crosses val="autoZero"/>
        <c:auto val="1"/>
        <c:lblAlgn val="ctr"/>
        <c:lblOffset val="100"/>
      </c:catAx>
      <c:valAx>
        <c:axId val="108887040"/>
        <c:scaling>
          <c:orientation val="minMax"/>
        </c:scaling>
        <c:delete val="1"/>
        <c:axPos val="l"/>
        <c:majorGridlines/>
        <c:numFmt formatCode="0.00%" sourceLinked="1"/>
        <c:tickLblPos val="none"/>
        <c:crossAx val="108885504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9.2902449693788247E-2"/>
          <c:y val="2.4115114368834522E-2"/>
          <c:w val="0.79802734033245859"/>
          <c:h val="0.8778312244424653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</c:spPr>
          </c:dPt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4600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axId val="112558464"/>
        <c:axId val="112560000"/>
      </c:barChart>
      <c:catAx>
        <c:axId val="112558464"/>
        <c:scaling>
          <c:orientation val="minMax"/>
        </c:scaling>
        <c:axPos val="b"/>
        <c:numFmt formatCode="General" sourceLinked="1"/>
        <c:tickLblPos val="nextTo"/>
        <c:crossAx val="112560000"/>
        <c:crosses val="autoZero"/>
        <c:auto val="1"/>
        <c:lblAlgn val="ctr"/>
        <c:lblOffset val="100"/>
      </c:catAx>
      <c:valAx>
        <c:axId val="112560000"/>
        <c:scaling>
          <c:orientation val="minMax"/>
        </c:scaling>
        <c:axPos val="l"/>
        <c:majorGridlines/>
        <c:numFmt formatCode="General" sourceLinked="1"/>
        <c:tickLblPos val="nextTo"/>
        <c:crossAx val="112558464"/>
        <c:crosses val="autoZero"/>
        <c:crossBetween val="between"/>
      </c:valAx>
      <c:spPr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A9345-0645-4980-ABA4-7D2EC6FA2C01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82E8E-EE87-4516-B869-008F92443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82E8E-EE87-4516-B869-008F9244355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3B47-C1E8-4595-9805-25920A2CE2E3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02D35-D1F1-4C69-92F2-CE6EF55859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3B47-C1E8-4595-9805-25920A2CE2E3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02D35-D1F1-4C69-92F2-CE6EF55859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3B47-C1E8-4595-9805-25920A2CE2E3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02D35-D1F1-4C69-92F2-CE6EF55859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3B47-C1E8-4595-9805-25920A2CE2E3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02D35-D1F1-4C69-92F2-CE6EF55859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3B47-C1E8-4595-9805-25920A2CE2E3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02D35-D1F1-4C69-92F2-CE6EF55859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3B47-C1E8-4595-9805-25920A2CE2E3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02D35-D1F1-4C69-92F2-CE6EF55859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3B47-C1E8-4595-9805-25920A2CE2E3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02D35-D1F1-4C69-92F2-CE6EF55859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3B47-C1E8-4595-9805-25920A2CE2E3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02D35-D1F1-4C69-92F2-CE6EF55859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3B47-C1E8-4595-9805-25920A2CE2E3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02D35-D1F1-4C69-92F2-CE6EF55859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3B47-C1E8-4595-9805-25920A2CE2E3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02D35-D1F1-4C69-92F2-CE6EF55859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3B47-C1E8-4595-9805-25920A2CE2E3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02D35-D1F1-4C69-92F2-CE6EF55859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03B47-C1E8-4595-9805-25920A2CE2E3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02D35-D1F1-4C69-92F2-CE6EF55859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file:///e:\&#1052;&#1086;&#1080;%20&#1076;&#1086;&#1082;&#1091;&#1084;&#1077;&#1085;&#1090;&#1099;\&#1073;&#1102;&#1076;&#1078;&#1077;&#1090;%202018\&#1087;&#1088;&#1080;&#1083;&#1086;&#1078;&#1077;&#1085;&#1080;&#1077;%20&#1087;&#1088;&#1086;&#1075;&#1088;&#1072;&#1084;&#1084;&#1099;207.8.xl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fovarnav@mail.ru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4%D0%BE%D1%82%D0%B0%D1%86%D0%B8%D1%8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A1%D1%83%D0%B1%D0%B2%D0%B5%D0%BD%D1%86%D0%B8%D1%8F" TargetMode="External"/><Relationship Id="rId4" Type="http://schemas.openxmlformats.org/officeDocument/2006/relationships/hyperlink" Target="https://ru.wikipedia.org/wiki/%D0%A1%D1%83%D0%B1%D1%81%D0%B8%D0%B4%D0%B8%D1%8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http://kgo66.ru/images/system/pagemenu/finupr/img-bk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285784" y="0"/>
            <a:ext cx="957266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sp>
        <p:nvSpPr>
          <p:cNvPr id="11266" name="AutoShape 2" descr="https://www.tv-mig.ru/upload/iblock/b21/b21341d75b6c287d46f47a450a7e66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s://www.tv-mig.ru/upload/iblock/b21/b21341d75b6c287d46f47a450a7e66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https://www.tv-mig.ru/upload/iblock/b21/b21341d75b6c287d46f47a450a7e66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7224" y="1857364"/>
            <a:ext cx="7429552" cy="2714644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ДЛЯ ГРАЖДАН К РЕШЕНИЮ ЗЕМСКОГО СОБРАНИЯ ВАРНАВИНСКОГО МУНИЦИПАЛЬНОГО РАЙОНА 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 РАЙОННОМ БЮДЖЕТЕ НА 2019 ГОД И НА ПЛАНОВЫЙ ПЕРИОД 2020 И 2021 ГОДОВ»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6" descr="http://www.heraldicum.ru/russia/subjects/towns/images/varnavi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26" y="0"/>
            <a:ext cx="1643074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ko_compressed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0" y="1214422"/>
            <a:ext cx="9144000" cy="564357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Варнавинского муниципального района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2019-2021 годы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2500306"/>
            <a:ext cx="4572032" cy="7386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Обеспечение сбалансированности и долгосрочной устойчивости консолидированного и областного бюджетов области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596" y="2500306"/>
            <a:ext cx="4143404" cy="7143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Повышение эффективности государственного управления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286124"/>
            <a:ext cx="4572032" cy="92869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Увеличение налогового потенциала области за счет налогового стимулирования деловой активности в регионе, привлечения инвестиций, реализации высокоэффективных инвестиционных проектов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596" y="3786190"/>
            <a:ext cx="4143404" cy="7143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Повышение эффективности и оптимизация бюджетных расходо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4286256"/>
            <a:ext cx="4572032" cy="5715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Повышение качества оказываемых государственных услуг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596" y="4929198"/>
            <a:ext cx="4143404" cy="157163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Создание условий для исполнения органами местного самоуправления закрепленных за ними полномочий, а также создание стимулов для повышения качества управления муниципальными финансами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3702" y="5214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4929198"/>
            <a:ext cx="4572032" cy="78581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Развитие и совершенствование системы финансового контроля и контроля в сфере закупок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282" y="5786454"/>
            <a:ext cx="4572032" cy="7386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Безусловное исполнение всех принятых обязательств</a:t>
            </a: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БЮДЖЕТА НА 2019 И ПЛАНОВЫЙ ПЕРИОД 2020 И 2021 ГОДОВ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00105"/>
          <a:ext cx="9144000" cy="735811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28800"/>
                <a:gridCol w="3957646"/>
                <a:gridCol w="1214446"/>
                <a:gridCol w="1071570"/>
                <a:gridCol w="1071538"/>
              </a:tblGrid>
              <a:tr h="841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Код бюджетной классификации РФ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600"/>
                        </a:spcAft>
                      </a:pPr>
                      <a:r>
                        <a:rPr lang="ru-RU" sz="1400" b="1" kern="16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b="1" kern="1600" dirty="0"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b="1" kern="1600" dirty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b="1" kern="1600" dirty="0">
                          <a:latin typeface="Times New Roman" pitchFamily="18" charset="0"/>
                          <a:cs typeface="Times New Roman" pitchFamily="18" charset="0"/>
                        </a:rPr>
                        <a:t>2021год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341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300" b="1" kern="1600" dirty="0">
                          <a:latin typeface="Times New Roman" pitchFamily="18" charset="0"/>
                          <a:cs typeface="Times New Roman" pitchFamily="18" charset="0"/>
                        </a:rPr>
                        <a:t>1 00 00000 00 0000 000</a:t>
                      </a:r>
                      <a:endParaRPr lang="ru-RU" sz="13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300" b="1" kern="1600" dirty="0">
                          <a:latin typeface="Times New Roman" pitchFamily="18" charset="0"/>
                          <a:cs typeface="Times New Roman" pitchFamily="18" charset="0"/>
                        </a:rPr>
                        <a:t>1. НАЛОГОВЫЕ И НЕНАЛОГОВЫЕ ДОХОДЫ</a:t>
                      </a:r>
                      <a:endParaRPr lang="ru-RU" sz="13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300" b="1" kern="1600" dirty="0">
                          <a:latin typeface="Times New Roman" pitchFamily="18" charset="0"/>
                          <a:cs typeface="Times New Roman" pitchFamily="18" charset="0"/>
                        </a:rPr>
                        <a:t>113097,7</a:t>
                      </a:r>
                      <a:endParaRPr lang="ru-RU" sz="13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300" b="1" kern="1600">
                          <a:latin typeface="Times New Roman" pitchFamily="18" charset="0"/>
                          <a:cs typeface="Times New Roman" pitchFamily="18" charset="0"/>
                        </a:rPr>
                        <a:t>119272,2</a:t>
                      </a:r>
                      <a:endParaRPr lang="ru-RU" sz="1300" b="1" kern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300" b="1" kern="1600" dirty="0">
                          <a:latin typeface="Times New Roman" pitchFamily="18" charset="0"/>
                          <a:cs typeface="Times New Roman" pitchFamily="18" charset="0"/>
                        </a:rPr>
                        <a:t>124617,0</a:t>
                      </a:r>
                      <a:endParaRPr lang="ru-RU" sz="13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2862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300" b="1" kern="1600" dirty="0">
                          <a:latin typeface="Times New Roman" pitchFamily="18" charset="0"/>
                          <a:cs typeface="Times New Roman" pitchFamily="18" charset="0"/>
                        </a:rPr>
                        <a:t>1 01 00000 00 0000 000</a:t>
                      </a:r>
                      <a:endParaRPr lang="ru-RU" sz="13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300" b="1" kern="1600" dirty="0">
                          <a:latin typeface="Times New Roman" pitchFamily="18" charset="0"/>
                          <a:cs typeface="Times New Roman" pitchFamily="18" charset="0"/>
                        </a:rPr>
                        <a:t>1.1. НАЛОГИ НА ПРИБЫЛЬ, ДОХОДЫ</a:t>
                      </a:r>
                      <a:endParaRPr lang="ru-RU" sz="13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300" b="1" kern="1600">
                          <a:latin typeface="Times New Roman" pitchFamily="18" charset="0"/>
                          <a:cs typeface="Times New Roman" pitchFamily="18" charset="0"/>
                        </a:rPr>
                        <a:t>104797,1</a:t>
                      </a:r>
                      <a:endParaRPr lang="ru-RU" sz="1300" b="1" kern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300" b="1" kern="1600">
                          <a:latin typeface="Times New Roman" pitchFamily="18" charset="0"/>
                          <a:cs typeface="Times New Roman" pitchFamily="18" charset="0"/>
                        </a:rPr>
                        <a:t>111060,4</a:t>
                      </a:r>
                      <a:endParaRPr lang="ru-RU" sz="1300" b="1" kern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300" b="1" kern="1600">
                          <a:latin typeface="Times New Roman" pitchFamily="18" charset="0"/>
                          <a:cs typeface="Times New Roman" pitchFamily="18" charset="0"/>
                        </a:rPr>
                        <a:t>117699,8</a:t>
                      </a:r>
                      <a:endParaRPr lang="ru-RU" sz="1300" b="1" kern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2862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300" b="1" kern="1600">
                          <a:latin typeface="Times New Roman" pitchFamily="18" charset="0"/>
                          <a:cs typeface="Times New Roman" pitchFamily="18" charset="0"/>
                        </a:rPr>
                        <a:t>1 05 00000 00 0000 000</a:t>
                      </a:r>
                      <a:endParaRPr lang="ru-RU" sz="1300" b="1" kern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300" b="1" kern="1600" dirty="0">
                          <a:latin typeface="Times New Roman" pitchFamily="18" charset="0"/>
                          <a:cs typeface="Times New Roman" pitchFamily="18" charset="0"/>
                        </a:rPr>
                        <a:t>1.2.</a:t>
                      </a:r>
                      <a:r>
                        <a:rPr lang="en-US" sz="1300" b="1" kern="16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300" b="1" kern="1600" dirty="0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3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300" b="1" kern="1600" dirty="0">
                          <a:latin typeface="Times New Roman" pitchFamily="18" charset="0"/>
                          <a:cs typeface="Times New Roman" pitchFamily="18" charset="0"/>
                        </a:rPr>
                        <a:t>3891,2</a:t>
                      </a:r>
                      <a:endParaRPr lang="ru-RU" sz="13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300" b="1" kern="1600" dirty="0">
                          <a:latin typeface="Times New Roman" pitchFamily="18" charset="0"/>
                          <a:cs typeface="Times New Roman" pitchFamily="18" charset="0"/>
                        </a:rPr>
                        <a:t>3646,3</a:t>
                      </a:r>
                      <a:endParaRPr lang="ru-RU" sz="13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300" b="1" kern="1600">
                          <a:latin typeface="Times New Roman" pitchFamily="18" charset="0"/>
                          <a:cs typeface="Times New Roman" pitchFamily="18" charset="0"/>
                        </a:rPr>
                        <a:t>2180,9</a:t>
                      </a:r>
                      <a:endParaRPr lang="ru-RU" sz="1300" b="1" kern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5719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300" b="1" kern="1600">
                          <a:latin typeface="Times New Roman" pitchFamily="18" charset="0"/>
                          <a:cs typeface="Times New Roman" pitchFamily="18" charset="0"/>
                        </a:rPr>
                        <a:t>1 08 00000 00 0000 000</a:t>
                      </a:r>
                      <a:endParaRPr lang="ru-RU" sz="1300" b="1" kern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300" b="1" kern="1600" dirty="0">
                          <a:latin typeface="Times New Roman" pitchFamily="18" charset="0"/>
                          <a:cs typeface="Times New Roman" pitchFamily="18" charset="0"/>
                        </a:rPr>
                        <a:t>1.3. ГОСУДАРСТВЕННАЯ ПОШЛИНА</a:t>
                      </a:r>
                      <a:endParaRPr lang="ru-RU" sz="13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300" b="1" kern="1600" dirty="0">
                          <a:latin typeface="Times New Roman" pitchFamily="18" charset="0"/>
                          <a:cs typeface="Times New Roman" pitchFamily="18" charset="0"/>
                        </a:rPr>
                        <a:t>1180,2</a:t>
                      </a:r>
                      <a:endParaRPr lang="ru-RU" sz="13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300" b="1" kern="1600" dirty="0">
                          <a:latin typeface="Times New Roman" pitchFamily="18" charset="0"/>
                          <a:cs typeface="Times New Roman" pitchFamily="18" charset="0"/>
                        </a:rPr>
                        <a:t>1225,1</a:t>
                      </a:r>
                      <a:endParaRPr lang="ru-RU" sz="13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300" b="1" kern="1600" dirty="0">
                          <a:latin typeface="Times New Roman" pitchFamily="18" charset="0"/>
                          <a:cs typeface="Times New Roman" pitchFamily="18" charset="0"/>
                        </a:rPr>
                        <a:t>1274,2</a:t>
                      </a:r>
                      <a:endParaRPr lang="ru-RU" sz="13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85725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600"/>
                        </a:spcAft>
                      </a:pPr>
                      <a:r>
                        <a:rPr lang="ru-RU" sz="1300" b="1" kern="1600">
                          <a:latin typeface="Times New Roman" pitchFamily="18" charset="0"/>
                          <a:cs typeface="Times New Roman" pitchFamily="18" charset="0"/>
                        </a:rPr>
                        <a:t>1 11 00000 00 0000 000</a:t>
                      </a:r>
                      <a:endParaRPr lang="ru-RU" sz="1300" b="1" kern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600"/>
                        </a:spcAft>
                      </a:pPr>
                      <a:r>
                        <a:rPr lang="ru-RU" sz="1300" b="1" kern="1600" dirty="0">
                          <a:latin typeface="Times New Roman" pitchFamily="18" charset="0"/>
                          <a:cs typeface="Times New Roman" pitchFamily="18" charset="0"/>
                        </a:rPr>
                        <a:t>1.4. ДОХОДЫ ОТ ИСПОЛЬЗОВАНИЯ ИМУЩЕСТВА, НАХОДЯЩЕГОСЯ В ГОСУДАРСТВЕННОЙ И МУНИЦИПАЛЬНОЙ СОБСТВЕННОСТИ</a:t>
                      </a:r>
                      <a:endParaRPr lang="ru-RU" sz="13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300" b="1" kern="1600" dirty="0">
                          <a:latin typeface="Times New Roman" pitchFamily="18" charset="0"/>
                          <a:cs typeface="Times New Roman" pitchFamily="18" charset="0"/>
                        </a:rPr>
                        <a:t>2675,6</a:t>
                      </a:r>
                      <a:endParaRPr lang="ru-RU" sz="13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300" b="1" kern="1600" dirty="0">
                          <a:latin typeface="Times New Roman" pitchFamily="18" charset="0"/>
                          <a:cs typeface="Times New Roman" pitchFamily="18" charset="0"/>
                        </a:rPr>
                        <a:t>2779,4</a:t>
                      </a:r>
                      <a:endParaRPr lang="ru-RU" sz="13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300" b="1" kern="1600" dirty="0">
                          <a:latin typeface="Times New Roman" pitchFamily="18" charset="0"/>
                          <a:cs typeface="Times New Roman" pitchFamily="18" charset="0"/>
                        </a:rPr>
                        <a:t>2890,7</a:t>
                      </a:r>
                      <a:endParaRPr lang="ru-RU" sz="13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571504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600"/>
                        </a:spcAft>
                      </a:pPr>
                      <a:r>
                        <a:rPr lang="ru-RU" sz="1300" b="1" kern="1600">
                          <a:latin typeface="Times New Roman" pitchFamily="18" charset="0"/>
                          <a:cs typeface="Times New Roman" pitchFamily="18" charset="0"/>
                        </a:rPr>
                        <a:t>1 12 00000 00 0000 000</a:t>
                      </a:r>
                      <a:endParaRPr lang="ru-RU" sz="1300" b="1" kern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600"/>
                        </a:spcAft>
                      </a:pPr>
                      <a:r>
                        <a:rPr lang="ru-RU" sz="1300" b="1" kern="1600">
                          <a:latin typeface="Times New Roman" pitchFamily="18" charset="0"/>
                          <a:cs typeface="Times New Roman" pitchFamily="18" charset="0"/>
                        </a:rPr>
                        <a:t>1.5. ПЛАТЕЖИ ПРИ ПОЛЬЗОВАНИИ ПРИРОДНЫМИ РЕСУРСАМИ</a:t>
                      </a:r>
                      <a:endParaRPr lang="ru-RU" sz="1300" b="1" kern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300" b="1" kern="1600" dirty="0">
                          <a:latin typeface="Times New Roman" pitchFamily="18" charset="0"/>
                          <a:cs typeface="Times New Roman" pitchFamily="18" charset="0"/>
                        </a:rPr>
                        <a:t>139,4</a:t>
                      </a:r>
                      <a:endParaRPr lang="ru-RU" sz="13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300" b="1" kern="1600" dirty="0">
                          <a:latin typeface="Times New Roman" pitchFamily="18" charset="0"/>
                          <a:cs typeface="Times New Roman" pitchFamily="18" charset="0"/>
                        </a:rPr>
                        <a:t>145,0</a:t>
                      </a:r>
                      <a:endParaRPr lang="ru-RU" sz="13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300" b="1" kern="1600" dirty="0">
                          <a:latin typeface="Times New Roman" pitchFamily="18" charset="0"/>
                          <a:cs typeface="Times New Roman" pitchFamily="18" charset="0"/>
                        </a:rPr>
                        <a:t>150,7</a:t>
                      </a:r>
                      <a:endParaRPr lang="ru-RU" sz="13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2862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600"/>
                        </a:spcAft>
                      </a:pPr>
                      <a:r>
                        <a:rPr lang="ru-RU" sz="1300" b="1" kern="1600">
                          <a:latin typeface="Times New Roman" pitchFamily="18" charset="0"/>
                          <a:cs typeface="Times New Roman" pitchFamily="18" charset="0"/>
                        </a:rPr>
                        <a:t>1 14 00000 00 0000 000</a:t>
                      </a:r>
                      <a:endParaRPr lang="ru-RU" sz="1300" b="1" kern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600"/>
                        </a:spcAft>
                      </a:pPr>
                      <a:r>
                        <a:rPr lang="ru-RU" sz="1300" b="1" kern="1600">
                          <a:latin typeface="Times New Roman" pitchFamily="18" charset="0"/>
                          <a:cs typeface="Times New Roman" pitchFamily="18" charset="0"/>
                        </a:rPr>
                        <a:t>1.6. ДОХОДЫ ОТ ПРОДАЖИ МАТЕРИАЛЬНЫХ И НЕМАТЕРИАЛЬНЫХ АКТИВОВ</a:t>
                      </a:r>
                      <a:endParaRPr lang="ru-RU" sz="1300" b="1" kern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300" b="1" kern="1600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300" b="1" kern="1600" dirty="0">
                          <a:latin typeface="Times New Roman" pitchFamily="18" charset="0"/>
                          <a:cs typeface="Times New Roman" pitchFamily="18" charset="0"/>
                        </a:rPr>
                        <a:t>89,5</a:t>
                      </a:r>
                      <a:endParaRPr lang="ru-RU" sz="13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300" b="1" kern="1600" dirty="0">
                          <a:latin typeface="Times New Roman" pitchFamily="18" charset="0"/>
                          <a:cs typeface="Times New Roman" pitchFamily="18" charset="0"/>
                        </a:rPr>
                        <a:t>81,1</a:t>
                      </a:r>
                      <a:endParaRPr lang="ru-RU" sz="13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2862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600"/>
                        </a:spcAft>
                      </a:pPr>
                      <a:r>
                        <a:rPr lang="ru-RU" sz="1300" b="1" kern="1600">
                          <a:latin typeface="Times New Roman" pitchFamily="18" charset="0"/>
                          <a:cs typeface="Times New Roman" pitchFamily="18" charset="0"/>
                        </a:rPr>
                        <a:t>1 16 00000 00 0000 000</a:t>
                      </a:r>
                      <a:endParaRPr lang="ru-RU" sz="1300" b="1" kern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600"/>
                        </a:spcAft>
                      </a:pPr>
                      <a:r>
                        <a:rPr lang="ru-RU" sz="1300" b="1" kern="1600">
                          <a:latin typeface="Times New Roman" pitchFamily="18" charset="0"/>
                          <a:cs typeface="Times New Roman" pitchFamily="18" charset="0"/>
                        </a:rPr>
                        <a:t>1.7. ШТРАФЫ, САНКЦИИ, ВОЗМЕЩЕНИЕ УЩЕРБА</a:t>
                      </a:r>
                      <a:endParaRPr lang="ru-RU" sz="1300" b="1" kern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300" b="1" kern="1600" dirty="0">
                          <a:latin typeface="Times New Roman" pitchFamily="18" charset="0"/>
                          <a:cs typeface="Times New Roman" pitchFamily="18" charset="0"/>
                        </a:rPr>
                        <a:t>314,2</a:t>
                      </a:r>
                      <a:endParaRPr lang="ru-RU" sz="13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300" b="1" kern="1600" dirty="0">
                          <a:latin typeface="Times New Roman" pitchFamily="18" charset="0"/>
                          <a:cs typeface="Times New Roman" pitchFamily="18" charset="0"/>
                        </a:rPr>
                        <a:t>326,5</a:t>
                      </a:r>
                      <a:endParaRPr lang="ru-RU" sz="13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300" b="1" kern="1600" dirty="0">
                          <a:latin typeface="Times New Roman" pitchFamily="18" charset="0"/>
                          <a:cs typeface="Times New Roman" pitchFamily="18" charset="0"/>
                        </a:rPr>
                        <a:t>339,6</a:t>
                      </a:r>
                      <a:endParaRPr lang="ru-RU" sz="13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5719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600"/>
                        </a:spcAft>
                      </a:pPr>
                      <a:r>
                        <a:rPr lang="ru-RU" sz="1300" b="1" kern="1600" dirty="0">
                          <a:latin typeface="Times New Roman" pitchFamily="18" charset="0"/>
                          <a:cs typeface="Times New Roman" pitchFamily="18" charset="0"/>
                        </a:rPr>
                        <a:t>2 000000000 0000000 </a:t>
                      </a:r>
                      <a:endParaRPr lang="ru-RU" sz="13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600"/>
                        </a:spcAft>
                      </a:pPr>
                      <a:r>
                        <a:rPr lang="ru-RU" sz="1300" b="1" kern="160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en-US" sz="1300" b="1" kern="16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300" b="1" kern="1600" dirty="0">
                          <a:latin typeface="Times New Roman" pitchFamily="18" charset="0"/>
                          <a:cs typeface="Times New Roman" pitchFamily="18" charset="0"/>
                        </a:rPr>
                        <a:t>.Безвозмездные поступления</a:t>
                      </a:r>
                      <a:endParaRPr lang="ru-RU" sz="13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600"/>
                        </a:spcAft>
                      </a:pPr>
                      <a:r>
                        <a:rPr lang="ru-RU" sz="1300" b="1" kern="1600" dirty="0"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r>
                        <a:rPr lang="en-US" sz="1300" b="1" kern="16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300" b="1" kern="1600" dirty="0">
                          <a:latin typeface="Times New Roman" pitchFamily="18" charset="0"/>
                          <a:cs typeface="Times New Roman" pitchFamily="18" charset="0"/>
                        </a:rPr>
                        <a:t>762,6</a:t>
                      </a:r>
                      <a:endParaRPr lang="ru-RU" sz="13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600"/>
                        </a:spcAft>
                      </a:pPr>
                      <a:r>
                        <a:rPr lang="ru-RU" sz="1300" b="1" kern="1600" dirty="0">
                          <a:latin typeface="Times New Roman" pitchFamily="18" charset="0"/>
                          <a:cs typeface="Times New Roman" pitchFamily="18" charset="0"/>
                        </a:rPr>
                        <a:t>565502,0</a:t>
                      </a:r>
                      <a:endParaRPr lang="ru-RU" sz="13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600"/>
                        </a:spcAft>
                      </a:pPr>
                      <a:r>
                        <a:rPr lang="ru-RU" sz="1300" b="1" kern="1600">
                          <a:latin typeface="Times New Roman" pitchFamily="18" charset="0"/>
                          <a:cs typeface="Times New Roman" pitchFamily="18" charset="0"/>
                        </a:rPr>
                        <a:t>309779,6</a:t>
                      </a:r>
                      <a:endParaRPr lang="ru-RU" sz="1300" b="1" kern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71504">
                <a:tc>
                  <a:txBody>
                    <a:bodyPr/>
                    <a:lstStyle/>
                    <a:p>
                      <a:pPr indent="-68580" algn="ctr" hangingPunct="0">
                        <a:spcAft>
                          <a:spcPts val="0"/>
                        </a:spcAft>
                      </a:pPr>
                      <a:r>
                        <a:rPr lang="ru-RU" sz="1300" b="1" kern="1600">
                          <a:latin typeface="Times New Roman" pitchFamily="18" charset="0"/>
                          <a:cs typeface="Times New Roman" pitchFamily="18" charset="0"/>
                        </a:rPr>
                        <a:t>2 02 10000 00 0000 151</a:t>
                      </a:r>
                      <a:endParaRPr lang="ru-RU" sz="1300" b="1" kern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600"/>
                        </a:spcAft>
                      </a:pPr>
                      <a:r>
                        <a:rPr lang="ru-RU" sz="1300" b="1" kern="1600" dirty="0">
                          <a:latin typeface="Times New Roman" pitchFamily="18" charset="0"/>
                          <a:cs typeface="Times New Roman" pitchFamily="18" charset="0"/>
                        </a:rPr>
                        <a:t>1.8.1. Дотации от других бюджетов бюджетной системы Российской Федерации</a:t>
                      </a:r>
                      <a:endParaRPr lang="ru-RU" sz="13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600"/>
                        </a:spcAft>
                      </a:pPr>
                      <a:r>
                        <a:rPr lang="en-US" sz="1300" b="1" kern="1600" dirty="0">
                          <a:latin typeface="Times New Roman" pitchFamily="18" charset="0"/>
                          <a:cs typeface="Times New Roman" pitchFamily="18" charset="0"/>
                        </a:rPr>
                        <a:t>109795,4</a:t>
                      </a:r>
                      <a:endParaRPr lang="ru-RU" sz="13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600"/>
                        </a:spcAft>
                      </a:pPr>
                      <a:r>
                        <a:rPr lang="en-US" sz="1300" b="1" kern="1600" dirty="0">
                          <a:latin typeface="Times New Roman" pitchFamily="18" charset="0"/>
                          <a:cs typeface="Times New Roman" pitchFamily="18" charset="0"/>
                        </a:rPr>
                        <a:t>104703</a:t>
                      </a:r>
                      <a:r>
                        <a:rPr lang="ru-RU" sz="1300" b="1" kern="1600" dirty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3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600"/>
                        </a:spcAft>
                      </a:pPr>
                      <a:r>
                        <a:rPr lang="en-US" sz="1300" b="1" kern="1600">
                          <a:latin typeface="Times New Roman" pitchFamily="18" charset="0"/>
                          <a:cs typeface="Times New Roman" pitchFamily="18" charset="0"/>
                        </a:rPr>
                        <a:t>98724,7</a:t>
                      </a:r>
                      <a:endParaRPr lang="ru-RU" sz="1300" b="1" kern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8628">
                <a:tc>
                  <a:txBody>
                    <a:bodyPr/>
                    <a:lstStyle/>
                    <a:p>
                      <a:pPr indent="-68580" algn="ctr" hangingPunct="0">
                        <a:spcAft>
                          <a:spcPts val="0"/>
                        </a:spcAft>
                      </a:pPr>
                      <a:r>
                        <a:rPr lang="ru-RU" sz="1300" b="1" kern="1600">
                          <a:latin typeface="Times New Roman" pitchFamily="18" charset="0"/>
                          <a:cs typeface="Times New Roman" pitchFamily="18" charset="0"/>
                        </a:rPr>
                        <a:t>2 02 20000 00 0000 151</a:t>
                      </a:r>
                      <a:endParaRPr lang="ru-RU" sz="1300" b="1" kern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600"/>
                        </a:spcAft>
                      </a:pPr>
                      <a:r>
                        <a:rPr lang="ru-RU" sz="1300" b="1" kern="1600" dirty="0">
                          <a:latin typeface="Times New Roman" pitchFamily="18" charset="0"/>
                          <a:cs typeface="Times New Roman" pitchFamily="18" charset="0"/>
                        </a:rPr>
                        <a:t>1.8.2. Субсидии от других бюджетов бюджетной системы</a:t>
                      </a:r>
                      <a:endParaRPr lang="ru-RU" sz="13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600"/>
                        </a:spcAft>
                      </a:pPr>
                      <a:r>
                        <a:rPr lang="en-US" sz="1300" b="1" kern="1600">
                          <a:latin typeface="Times New Roman" pitchFamily="18" charset="0"/>
                          <a:cs typeface="Times New Roman" pitchFamily="18" charset="0"/>
                        </a:rPr>
                        <a:t>87124,9</a:t>
                      </a:r>
                      <a:endParaRPr lang="ru-RU" sz="1300" b="1" kern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600"/>
                        </a:spcAft>
                      </a:pPr>
                      <a:r>
                        <a:rPr lang="en-US" sz="1300" b="1" kern="1600" dirty="0">
                          <a:latin typeface="Times New Roman" pitchFamily="18" charset="0"/>
                          <a:cs typeface="Times New Roman" pitchFamily="18" charset="0"/>
                        </a:rPr>
                        <a:t>276449,2</a:t>
                      </a:r>
                      <a:endParaRPr lang="ru-RU" sz="13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600"/>
                        </a:spcAft>
                      </a:pPr>
                      <a:r>
                        <a:rPr lang="en-US" sz="1300" b="1" kern="1600" dirty="0">
                          <a:latin typeface="Times New Roman" pitchFamily="18" charset="0"/>
                          <a:cs typeface="Times New Roman" pitchFamily="18" charset="0"/>
                        </a:rPr>
                        <a:t>24867,2</a:t>
                      </a:r>
                      <a:endParaRPr lang="ru-RU" sz="13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862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300" b="1" kern="1600" dirty="0">
                          <a:latin typeface="Times New Roman" pitchFamily="18" charset="0"/>
                          <a:cs typeface="Times New Roman" pitchFamily="18" charset="0"/>
                        </a:rPr>
                        <a:t>2 02 30000 00 0000 151</a:t>
                      </a:r>
                      <a:endParaRPr lang="ru-RU" sz="13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300" b="1" kern="1600" dirty="0">
                          <a:latin typeface="Times New Roman" pitchFamily="18" charset="0"/>
                          <a:cs typeface="Times New Roman" pitchFamily="18" charset="0"/>
                        </a:rPr>
                        <a:t>1.8.3. Субвенции бюджетам бюджетной системы Российской Федерации</a:t>
                      </a:r>
                      <a:endParaRPr lang="ru-RU" sz="13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600"/>
                        </a:spcAft>
                      </a:pPr>
                      <a:r>
                        <a:rPr lang="en-US" sz="1300" b="1" kern="1600">
                          <a:latin typeface="Times New Roman" pitchFamily="18" charset="0"/>
                          <a:cs typeface="Times New Roman" pitchFamily="18" charset="0"/>
                        </a:rPr>
                        <a:t>174215,2</a:t>
                      </a:r>
                      <a:endParaRPr lang="ru-RU" sz="1300" b="1" kern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600"/>
                        </a:spcAft>
                      </a:pPr>
                      <a:r>
                        <a:rPr lang="en-US" sz="1300" b="1" kern="1600" dirty="0">
                          <a:latin typeface="Times New Roman" pitchFamily="18" charset="0"/>
                          <a:cs typeface="Times New Roman" pitchFamily="18" charset="0"/>
                        </a:rPr>
                        <a:t>176649,8</a:t>
                      </a:r>
                      <a:endParaRPr lang="ru-RU" sz="13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600"/>
                        </a:spcAft>
                      </a:pPr>
                      <a:r>
                        <a:rPr lang="en-US" sz="1300" b="1" kern="1600" dirty="0">
                          <a:latin typeface="Times New Roman" pitchFamily="18" charset="0"/>
                          <a:cs typeface="Times New Roman" pitchFamily="18" charset="0"/>
                        </a:rPr>
                        <a:t>177187,7</a:t>
                      </a:r>
                      <a:endParaRPr lang="ru-RU" sz="13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0006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300" b="1" kern="1600">
                          <a:latin typeface="Times New Roman" pitchFamily="18" charset="0"/>
                          <a:cs typeface="Times New Roman" pitchFamily="18" charset="0"/>
                        </a:rPr>
                        <a:t>2 02 40000 00 0000 151</a:t>
                      </a:r>
                      <a:endParaRPr lang="ru-RU" sz="1300" b="1" kern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600"/>
                        </a:spcAft>
                      </a:pPr>
                      <a:r>
                        <a:rPr lang="ru-RU" sz="1300" b="1" kern="1600" dirty="0">
                          <a:latin typeface="Times New Roman" pitchFamily="18" charset="0"/>
                          <a:cs typeface="Times New Roman" pitchFamily="18" charset="0"/>
                        </a:rPr>
                        <a:t>1.8.4.  Иные межбюджетные трансферты</a:t>
                      </a:r>
                      <a:endParaRPr lang="ru-RU" sz="13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600"/>
                        </a:spcAft>
                      </a:pPr>
                      <a:r>
                        <a:rPr lang="en-US" sz="1300" b="1" kern="160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300" b="1" kern="1600">
                          <a:latin typeface="Times New Roman" pitchFamily="18" charset="0"/>
                          <a:cs typeface="Times New Roman" pitchFamily="18" charset="0"/>
                        </a:rPr>
                        <a:t>627,1</a:t>
                      </a:r>
                      <a:endParaRPr lang="ru-RU" sz="1300" b="1" kern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600"/>
                        </a:spcAft>
                      </a:pPr>
                      <a:r>
                        <a:rPr lang="ru-RU" sz="1300" b="1" kern="1600" dirty="0">
                          <a:latin typeface="Times New Roman" pitchFamily="18" charset="0"/>
                          <a:cs typeface="Times New Roman" pitchFamily="18" charset="0"/>
                        </a:rPr>
                        <a:t>7700,0</a:t>
                      </a:r>
                      <a:endParaRPr lang="ru-RU" sz="13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600"/>
                        </a:spcAft>
                      </a:pPr>
                      <a:r>
                        <a:rPr lang="ru-RU" sz="1300" b="1" kern="1600" dirty="0">
                          <a:latin typeface="Times New Roman" pitchFamily="18" charset="0"/>
                          <a:cs typeface="Times New Roman" pitchFamily="18" charset="0"/>
                        </a:rPr>
                        <a:t>9000,0</a:t>
                      </a:r>
                      <a:endParaRPr lang="ru-RU" sz="13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719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600"/>
                        </a:spcAft>
                      </a:pPr>
                      <a:endParaRPr lang="ru-RU" sz="1300" b="1" kern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600"/>
                        </a:spcAft>
                      </a:pPr>
                      <a:r>
                        <a:rPr lang="ru-RU" sz="1300" b="1" kern="1600" dirty="0">
                          <a:latin typeface="Times New Roman" pitchFamily="18" charset="0"/>
                          <a:cs typeface="Times New Roman" pitchFamily="18" charset="0"/>
                        </a:rPr>
                        <a:t>ИТОГО ДОХОДОВ</a:t>
                      </a:r>
                      <a:endParaRPr lang="ru-RU" sz="13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600"/>
                        </a:spcAft>
                      </a:pPr>
                      <a:r>
                        <a:rPr lang="en-US" sz="1300" b="1" kern="1600" dirty="0">
                          <a:latin typeface="Times New Roman" pitchFamily="18" charset="0"/>
                          <a:cs typeface="Times New Roman" pitchFamily="18" charset="0"/>
                        </a:rPr>
                        <a:t>491860.3</a:t>
                      </a:r>
                      <a:endParaRPr lang="ru-RU" sz="13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600"/>
                        </a:spcAft>
                      </a:pPr>
                      <a:r>
                        <a:rPr lang="ru-RU" sz="1300" b="1" kern="1600" dirty="0">
                          <a:latin typeface="Times New Roman" pitchFamily="18" charset="0"/>
                          <a:cs typeface="Times New Roman" pitchFamily="18" charset="0"/>
                        </a:rPr>
                        <a:t>684774,2</a:t>
                      </a:r>
                      <a:endParaRPr lang="ru-RU" sz="13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600"/>
                        </a:spcAft>
                      </a:pPr>
                      <a:r>
                        <a:rPr lang="ru-RU" sz="1300" b="1" kern="1600" dirty="0">
                          <a:latin typeface="Times New Roman" pitchFamily="18" charset="0"/>
                          <a:cs typeface="Times New Roman" pitchFamily="18" charset="0"/>
                        </a:rPr>
                        <a:t>434396,6</a:t>
                      </a:r>
                      <a:endParaRPr lang="ru-RU" sz="13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СВЕДЕНИЯ О РАСХОДАХ БЮДЖЕТА ПО РАЗДЕЛАМ БЮДЖЕТНОЙ КЛАССИФИКАЦИИ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" y="1000109"/>
          <a:ext cx="9143995" cy="652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71866"/>
                <a:gridCol w="1000132"/>
                <a:gridCol w="1000132"/>
                <a:gridCol w="857256"/>
                <a:gridCol w="928694"/>
                <a:gridCol w="928694"/>
                <a:gridCol w="857221"/>
              </a:tblGrid>
              <a:tr h="396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% к 2018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Удельный вес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96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cs typeface="Times New Roman" pitchFamily="18" charset="0"/>
                        </a:rPr>
                        <a:t>377859,5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 pitchFamily="18" charset="0"/>
                          <a:cs typeface="Times New Roman" pitchFamily="18" charset="0"/>
                        </a:rPr>
                        <a:t>492793,3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130,4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 pitchFamily="18" charset="0"/>
                          <a:cs typeface="Times New Roman" pitchFamily="18" charset="0"/>
                        </a:rPr>
                        <a:t>684774,2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 pitchFamily="18" charset="0"/>
                          <a:cs typeface="Times New Roman" pitchFamily="18" charset="0"/>
                        </a:rPr>
                        <a:t>434396,6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98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cs typeface="Times New Roman" pitchFamily="18" charset="0"/>
                        </a:rPr>
                        <a:t>44751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cs typeface="Times New Roman" pitchFamily="18" charset="0"/>
                        </a:rPr>
                        <a:t>48718,8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108,9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9,89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47930,9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49067,5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751,3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673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89,6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0,14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683,3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707,6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5217,6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4909,5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94,1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1,00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5714,9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5067,8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49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Национальная  экономика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4636,5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5420,2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116,9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1,10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5506,5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5469,4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07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5909,3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4000,9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67,7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0,81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10624,9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26718,9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189,5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189,5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221,7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221,7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96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228674,1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336797,2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147,3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68,34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521713,8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252750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607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50317,6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54696,2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108,7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11,10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56630,2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58272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10225,4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12468,9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121,9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2,53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11091,4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11197,4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330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0,07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257,4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257,4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 pitchFamily="18" charset="0"/>
                          <a:cs typeface="Times New Roman" pitchFamily="18" charset="0"/>
                        </a:rPr>
                        <a:t>2404,3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 pitchFamily="18" charset="0"/>
                          <a:cs typeface="Times New Roman" pitchFamily="18" charset="0"/>
                        </a:rPr>
                        <a:t>2435,4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101,3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0,49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2635,4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2635,4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49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24542,9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22153,7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90,3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4,50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21763,8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22031,5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ПРОГРАММНЫЕ И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НЕПРОГРАММНЫЕ РАСХОДЫ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857232"/>
          <a:ext cx="9144000" cy="6000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 ТАКОЕ ПРОГРАММНЫЙ БЮДЖЕТ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Программный бюджет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отличается от традиционного тем, что все  или почти все расходы включены в программы и каждая программа  своей целью прямо увязана с тем или иным стратегическим итогом  деятельности ведомства.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Программное </a:t>
            </a:r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бюджетирование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представляет собой методологию планирования, исполнения и контроля за исполнением бюджета, обеспечивающую  взаимосвязь процесса распределения расходов с  результатами от реализации  программ, разрабатываемых на основе стратегических целей, с учетом приоритетов  государственной политики, общественной значимости ожидаемых и конечных  результатов использования бюджетных средств.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Районный бюджет на 2019 год и на плановый период 2020 и 2021 годов сформирован на основе 12 муниципальных программ.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Непрограммные расходы-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вошедшие в мероприятия муниципальных программ, в том числе на содержание отдельных органов исполнительной власти, муниципальных учреждений и другие 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ИЗМЕНИТЬСЯ ФИНАНСИРОВАНИЕ МУНИЦИПАЛЬНЫХ ПРОГРАММ В 2019-2021 Г.Г.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28669"/>
          <a:ext cx="9144000" cy="90058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86248"/>
                <a:gridCol w="928694"/>
                <a:gridCol w="928694"/>
                <a:gridCol w="857256"/>
                <a:gridCol w="1071570"/>
                <a:gridCol w="1071538"/>
              </a:tblGrid>
              <a:tr h="21349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% к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278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на 2018 год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на 2019 год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на 2020 год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на 2021год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949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1.МП "Защита населения и территорий от чрезвычайных ситуаций, обеспечение пожарной безопасности и безопасности людей на водных объектах Варнавинского района 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5270,3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4962,2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94,2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5 776,60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5 129,40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39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2.МП "Развитие агропромышленного комплекса Варнавинского района 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3756,5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4515,9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120,2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4506,5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4496,8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3.МП "Содействие занятости населения Варнавинского района 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195,3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195,3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228,5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228,5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500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4.МП "Охрана окружающей среды Варнавинского района 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189,5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189,5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221,7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221,7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5.МП "Развитие предпринимательства и туризма Варнавинского района Нижегородской области 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420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455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108,3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491,4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491,4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6.МП "Управление муниципальным имуществом Варнавинского района 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353,5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353,5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413,6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387,5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500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7.МП "Развитие физической культуры и спорта в Варнавинском муниципальном районе 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330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257,4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257,4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500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8.МП "Управление муниципальными финансами Варнавинского района"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34631,7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32710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94,5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32 521,30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33 097,20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57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9.МП "Развитие культуры Варнавинского района 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50317,6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54696,2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108,7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56 630,20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58 272,00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500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10.МП "Развитие образования Варнавинского района 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230835,1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254206,4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110,1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256 321,40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254 897,20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785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11.МП "Информационное общество Варнавинского муниципального района Нижегородской области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 pitchFamily="18" charset="0"/>
                          <a:cs typeface="Times New Roman" pitchFamily="18" charset="0"/>
                        </a:rPr>
                        <a:t>2404,3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2435,4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101,3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cs typeface="Times New Roman" pitchFamily="18" charset="0"/>
                        </a:rPr>
                        <a:t>2635,4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cs typeface="Times New Roman" pitchFamily="18" charset="0"/>
                        </a:rPr>
                        <a:t>2635,4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42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12. МП "Профилактика правонарушений и противодействие проявлениям терроризма и экстремизма в Варнавинском муниципальном районе на 2017-2020 гг»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118,1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118,1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138,2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138,2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04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13.Непрограммные расходы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49147,6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137625,8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280,0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324 632,00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74 143,90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04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377 859,5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492 793,3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130,4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684 774,2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434 396,6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программа"Защита населения и территорий от чрезвычайных ситуаций, обеспечение пожарной безопасности и безопасности людей на водных объектах Варнавинского района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28737"/>
          <a:ext cx="9144000" cy="39773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00496"/>
                <a:gridCol w="1071570"/>
                <a:gridCol w="1143008"/>
                <a:gridCol w="1000132"/>
                <a:gridCol w="1071570"/>
                <a:gridCol w="857224"/>
              </a:tblGrid>
              <a:tr h="387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% к 2018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82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"Защита населения и территорий от чрезвычайных ситуаций, обеспечение пожарной безопасности и безопасности людей на водных объектах Варнавинского района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5 270,30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4962,2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94,2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5 776,60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5129,4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256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Подпрограмма  «Обеспечение пожарной безопасности на территории Варнавинского муниципального района Нижегородской области»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Times New Roman" pitchFamily="18" charset="0"/>
                          <a:cs typeface="Times New Roman" pitchFamily="18" charset="0"/>
                        </a:rPr>
                        <a:t>184.8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Times New Roman" pitchFamily="18" charset="0"/>
                          <a:cs typeface="Times New Roman" pitchFamily="18" charset="0"/>
                        </a:rPr>
                        <a:t>184.8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Times New Roman" pitchFamily="18" charset="0"/>
                          <a:cs typeface="Times New Roman" pitchFamily="18" charset="0"/>
                        </a:rPr>
                        <a:t>216.2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cs typeface="Times New Roman" pitchFamily="18" charset="0"/>
                        </a:rPr>
                        <a:t>188.6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82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Подпрограмма "Защита населения и территорий от чрезвычайных ситуаций , обеспечение пожарной безопасности и безопасности на водных объектах Варнавинского района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5085,5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Times New Roman" pitchFamily="18" charset="0"/>
                          <a:cs typeface="Times New Roman" pitchFamily="18" charset="0"/>
                        </a:rPr>
                        <a:t>4777.4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93,9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Times New Roman" pitchFamily="18" charset="0"/>
                          <a:cs typeface="Times New Roman" pitchFamily="18" charset="0"/>
                        </a:rPr>
                        <a:t>5560.4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cs typeface="Times New Roman" pitchFamily="18" charset="0"/>
                        </a:rPr>
                        <a:t>4940.8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5429264"/>
            <a:ext cx="9144000" cy="1428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" y="5429264"/>
            <a:ext cx="9143999" cy="16927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Бюджетные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ассигнования программы будут направлены на :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-Мероприятия по предупреждению  и ликвидации чрезвычайных ситуаций -184,8 т.руб. или 100%  к 2018году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содержание ЕДДС – 4628,9 т.руб.</a:t>
            </a:r>
          </a:p>
          <a:p>
            <a:pPr>
              <a:buFontTx/>
              <a:buChar char="-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целевой финансовый резерв -148,5 т.руб.</a:t>
            </a:r>
          </a:p>
          <a:p>
            <a:pPr>
              <a:buFontTx/>
              <a:buChar char="-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2020 год расходы по программе составят 5 776,60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т.руб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на 2021 год 5129,4 т.руб.</a:t>
            </a:r>
          </a:p>
          <a:p>
            <a:pPr>
              <a:buFontTx/>
              <a:buChar char="-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"Развитие агропромышленного комплекса Варнавинского района "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2" y="785795"/>
          <a:ext cx="9144000" cy="491379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14812"/>
                <a:gridCol w="1143008"/>
                <a:gridCol w="1143008"/>
                <a:gridCol w="714380"/>
                <a:gridCol w="1071570"/>
                <a:gridCol w="857222"/>
              </a:tblGrid>
              <a:tr h="512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программы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к 2018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53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"Развитие агропромышленного комплекса Варнавинского района "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3 756,50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4515,9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120,2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4506,5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4496,8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77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Подпрограмма "Развитие сельского хозяйства, пищевой и перерабатывающей промышленности Варнавинского района Нижегородской области"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101,0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77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Подпрограмма "Развитие производства продукции растениеводства (субсидирование части затрат)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890,3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1738,8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195,3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1738,8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1738,8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41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Подпрограмма "Возмещение части затрат организаций агропромышленного комплекса на уплату процентов за пользование кредитными ресурсами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57,9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33,1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57,2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19,8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10,1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523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Подпрограмма «Обеспечение реализации Муниципальной программы"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2707,3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2744,0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101,4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2747,9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2747,9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5715016"/>
            <a:ext cx="9144000" cy="11429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 smtClean="0"/>
          </a:p>
          <a:p>
            <a:endParaRPr lang="ru-RU" sz="1400" dirty="0" smtClean="0"/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Изменение ассигнований по отношению к 2018 году произошло в связи с увеличением объема финансовой поддержки из вышестоящего бюджета. На 2020год расходы по программе составят 4506,5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т.руб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на 2021 год 4496,8т.руб.</a:t>
            </a:r>
          </a:p>
          <a:p>
            <a:r>
              <a:rPr lang="ru-RU" sz="1400" dirty="0" smtClean="0"/>
              <a:t> 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"Содействие занятости населения Варнавинского района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42985"/>
          <a:ext cx="9144000" cy="306555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43370"/>
                <a:gridCol w="1071570"/>
                <a:gridCol w="1071570"/>
                <a:gridCol w="928694"/>
                <a:gridCol w="928694"/>
                <a:gridCol w="1000102"/>
              </a:tblGrid>
              <a:tr h="312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к 2018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759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"Содействие занятости населения Варнавинского района "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195,30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195,30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228,5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228,5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714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Подпрограмма "Организация и проведение общественных оплачиваемых работ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29,3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29,3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34,3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34,3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279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Подпрограмма "Организация временного трудоустройства несовершеннолетних граждан в возрасте от 14 до 18 лет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166,0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166,0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194,2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194,2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4214818"/>
            <a:ext cx="9144000" cy="26431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29124" y="5214950"/>
            <a:ext cx="4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357686" y="550070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357686" y="578645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4119466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Бюджетные ассигнования в рамках программы будут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направлены:на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активную политику занятости населения и социальную поддержку безработных граждан – 195,3 тыс. рублей, , что составляет 100 % к бюджету 2018 года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2020 год расходы по программе составят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228,5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т.руб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на 2021год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228,5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т.руб.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"Охрана окружающей среды Варнавинского района  "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28671"/>
          <a:ext cx="9144000" cy="221457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43108"/>
                <a:gridCol w="1285884"/>
                <a:gridCol w="1500198"/>
                <a:gridCol w="1500198"/>
                <a:gridCol w="1357322"/>
                <a:gridCol w="1357290"/>
              </a:tblGrid>
              <a:tr h="532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к 2018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78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"Охрана окружающей среды Варнавинского района "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189,5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189,5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221,7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221,7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03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Природоохранные мероприятия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189,5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189,5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221,7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221,7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3143248"/>
            <a:ext cx="9144000" cy="37147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3155742"/>
            <a:ext cx="9144000" cy="18158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Бюджетные ассигнования в рамках программы будут направлены: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Проведение семинаров, конференций, организация летних экологических лагерей,  проведение рейдов по охране животного и растительного мира по сохранению рыбного богатства в период нереста, всего 189,5 т.руб. или 100,0% к 2018 году.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2020 год расходы по программе составят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221,7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т.руб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на 2021 год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221,7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т.руб.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  ТАКОЕ БЮДЖЕТ ДЛЯ ГРАЖДАН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граждан» – информационный  сборник, который познакомит население района с основными положениями главного финансового документа Варнавинского муниципального района – районного  бюджета, а именно  проекта районного бюджета на 2019 год и на плановый период 2020 и 2021 годов. В  сборнике в доступной форме представлено описание доходов, расходов бюджета и их 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социальной политики и занятости населения, культуры, сельского хозяйства и в других сферах.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«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граждан» нацелен на широкий круг пользователей – всех граждан Варнавинского муниципального района , интересы которых в той или иной мере затронуты районным бюджетом.</a:t>
            </a:r>
          </a:p>
          <a:p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"Развитие предпринимательства и туризма Варнавинского района Нижегородской области 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28737"/>
          <a:ext cx="9144001" cy="353903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14744"/>
                <a:gridCol w="1214479"/>
                <a:gridCol w="1071538"/>
                <a:gridCol w="928694"/>
                <a:gridCol w="1000132"/>
                <a:gridCol w="1214414"/>
              </a:tblGrid>
              <a:tr h="366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к 2018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989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 программа "Развитие предпринимательства и туризма Варнавинского района Нижегородской области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455,0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108,3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491,4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491,4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89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"Развитие предпринимательства Варнавинского района Нижегородской области"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330,0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365,0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110,6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386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386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93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"Развитие внутреннего и въездного туризма в Варнавинского района Нижегородской области"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90,0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105,4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5000636"/>
            <a:ext cx="9144000" cy="18573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Бюджетные ассигнования в рамках программы будут направлены: 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  на развитие предпринимательства, внутреннего и въездного туризма, развитие торговли, сохранение, возрождение и развитие народных художественных промыслов – 455.0 т.руб., 108,3% к 2018 году..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2020год расходы по программе составят 491,4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т.руб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на 2021 год 491,4 т.руб.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"Управление  муниципальным имуществом Варнавинского района </a:t>
            </a:r>
            <a:r>
              <a:rPr lang="ru-RU" sz="3300" b="1" dirty="0" smtClean="0"/>
              <a:t>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28736"/>
          <a:ext cx="9144000" cy="44291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86314"/>
                <a:gridCol w="857256"/>
                <a:gridCol w="857256"/>
                <a:gridCol w="928694"/>
                <a:gridCol w="785818"/>
                <a:gridCol w="928662"/>
              </a:tblGrid>
              <a:tr h="505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к 2018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725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"Управление муниципальным имуществом Варнавинского района "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353,50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353,50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413,60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387,50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57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Мероприятия по проведению оценки недвижимости, инвентаризации и паспортизации муниципального имущества, приобретение в муниципальную собственность объектов недвижимости и земельных участков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234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234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405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Формирование земельных участков, а также подготовка к предоставлению в соответствии с иными законами , включая расходы на топографическую съемку, межевание, разбивку, оценку земельных участков, в том числе по землям сельскохозяйственного назначения под теплотрассами и под объектами электросетевого хозяйства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153,5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153,5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179,6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153,5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5857892"/>
            <a:ext cx="9144000" cy="1000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" y="5857893"/>
            <a:ext cx="9143999" cy="16004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Бюджетные ассигнования в рамках программы будут направлены на: 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обследование земельных участков и объектов недвижимости,  работы по освобождению земельных участков, ,  улучшение технических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характеристик муниципального имущества, повышение технической базы в целях эффективного управления муниципальным  имуществом и земельными ресурсами – 353,5 тыс. рублей, что составляет 100,0% к уровню 2018 года.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2020 год расходы по программе составят 413,6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т.руб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на 2021год 387,5т.руб.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"Развитие физической культуры и спорта в Варнавинском муниципальном районе "</a:t>
            </a: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00173"/>
          <a:ext cx="9144000" cy="236768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86116"/>
                <a:gridCol w="1071570"/>
                <a:gridCol w="1000132"/>
                <a:gridCol w="1285884"/>
                <a:gridCol w="1428760"/>
                <a:gridCol w="1071538"/>
              </a:tblGrid>
              <a:tr h="405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6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6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к 2018</a:t>
                      </a:r>
                      <a:endParaRPr lang="ru-RU" sz="16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6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6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039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физической культуры и спорта в Варнавинском муниципальном районе"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220,00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330,0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257,4</a:t>
                      </a:r>
                      <a:endParaRPr lang="ru-RU" sz="16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257,4</a:t>
                      </a:r>
                      <a:endParaRPr lang="ru-RU" sz="16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840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 в области спорта и физической культуры и спорта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220,0</a:t>
                      </a:r>
                      <a:endParaRPr lang="ru-RU" sz="16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330,0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257,4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257,4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3857628"/>
            <a:ext cx="9144000" cy="30003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" y="4071942"/>
            <a:ext cx="9001155" cy="233910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Бюджетные ассигнования в рамках программы будут направлены на: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проведение физкультурно-массовых мероприятий среди различных категорий населения,  проведение физкультурных и спортивных мероприятий, планируемых к проведению на территории Варнавинского района в 2019 году, всего 330,0 т.руб. или 150% к 2018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году.Увеличение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произошло в связи с увеличением  проводимых физкультурных и спортивных .мероприятий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2020 год расходы по программе составят 257,4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т.руб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на 2021 год 257,4т.руб.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"Управление муниципальными финансами Варнавинского района</a:t>
            </a:r>
            <a:r>
              <a:rPr lang="ru-RU" sz="3300" b="1" dirty="0" smtClean="0"/>
              <a:t>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85859"/>
          <a:ext cx="9144000" cy="38802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57686"/>
                <a:gridCol w="1071570"/>
                <a:gridCol w="1000132"/>
                <a:gridCol w="928694"/>
                <a:gridCol w="857256"/>
                <a:gridCol w="928662"/>
              </a:tblGrid>
              <a:tr h="401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к 2018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534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"Управление муниципальными финансами Варнавинского района"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31,70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32710,0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32521,3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33097,2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1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"Обеспечение реализации муниципальной программы"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17,5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9883,3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10074,2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10358,1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1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Подпрограмма "Повышение эффективности бюджетных расходов Варнавинского муниципального района"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16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Подпрограмма "Создание условий для эффективного выполнения собственных и передаваемых полномочий органами местного самоуправления муниципальных образований Варнавинского муниципального района"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24542,9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22826,7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22447,1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22739,1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5143512"/>
            <a:ext cx="9144000" cy="1714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5143512"/>
            <a:ext cx="9144001" cy="18774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2019 году на данную муниципальную программу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ланируется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напрвить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32710,0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т.руб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что составляет 94,5% к первоначальному плану 2018 году, что обусловлено уменьшением финансовой помощи бюджетам поселений.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Бюджетные ассигнования в рамках программы будут направлены на: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на предоставление дотаций и иных межбюджетных трансфертов бюджетам поселений -22826,7 или 93,0% к 2018году.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на содержание финансового управления -9883,3 т.руб. или 106,0%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2018 году 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2020 год расходы по программе составят 32521,3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т.руб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на 2021 год  33097,2 т.руб.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"Развитие культуры Варнавинского района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32" y="1142982"/>
          <a:ext cx="9144032" cy="385765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86280"/>
                <a:gridCol w="1000100"/>
                <a:gridCol w="1000132"/>
                <a:gridCol w="1000132"/>
                <a:gridCol w="928694"/>
                <a:gridCol w="928694"/>
              </a:tblGrid>
              <a:tr h="408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к 2018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28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культуры Варнавинского района "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50 317,60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54696,2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108,7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56630,3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58272,0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86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Подпрограмма "Обеспечение реализации муниципальной программы»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50167,6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54546,2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108,7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56454,8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58097,0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3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Дворцы и дома культуры, другие учреждения культуры и средств массовой информации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31524,5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34331,2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108,9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34601,0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35642,6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4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Музеи и постоянные выставки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4110,8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4411,3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107,3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4857,0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5187,0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03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Библиотеки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12975,7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14204,7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109,5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14854,2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14967,4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4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 (БУХГАЛТЕРИЯ)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1556,6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1599,0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102,7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2142,6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2300,0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42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Подпрограмма «Проведение районных мероприятий»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175,5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175,0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5000636"/>
            <a:ext cx="9144000" cy="1857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5000636"/>
            <a:ext cx="9144000" cy="209288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Бюджетные ассигнования в рамках программы будут направлены на: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мероприятия в сфере культуры и кинематографии 150.0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т.руб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или 100 % к 2018 году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предоставление субсидий на выполнение муниципальных заданий бюджетным учреждениям культуры -54546,2 т.руб. или 108,7% к 2018 году.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Изменение объемов ассигнований с сторону увеличения связано с  повышением заработной платы работников государственных учреждений культуры с 1 января 2019 года и доведением заработной платы низкооплачиваемых работников до минимального размера оплаты труда.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2020 год расходы по программе составят 56630,39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т.руб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на 2021 год  58272,0 т.руб.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"Развитие образования Варнавинского района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65949"/>
          <a:ext cx="9144000" cy="393610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71934"/>
                <a:gridCol w="1000132"/>
                <a:gridCol w="1143008"/>
                <a:gridCol w="1071570"/>
                <a:gridCol w="928694"/>
                <a:gridCol w="928662"/>
              </a:tblGrid>
              <a:tr h="547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(подпрограммы)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к 2018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4054"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образования Варнавинского района "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230835,1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254206,4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110,1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256321,4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254897,2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9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Развитие общего образования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180461,9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200731,0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111,2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193198,6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191776,1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3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Развитие дополнительного образования и воспитания детей и молодежи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21774,0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22309,6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102,5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24715,7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24713,2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73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«Развитие системы оценки качества образования и информационной прозрачности системы образования»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580,6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587,5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101,2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587,5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587,5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5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«Социально-правовая защита детей в Нижегородской области»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449,8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455,4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101,2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455,4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455,4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27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«Обеспечение реализации муниципальной программы»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27568,8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30122,9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109,3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37364,2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37365,0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5143512"/>
            <a:ext cx="9144000" cy="1714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4780535"/>
            <a:ext cx="9144000" cy="2893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Бюджетные ассигнования в рамках программы будут направлены на: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-общее образование – 137542.5 или 113.2 % к 2018 году 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-дошкольное образование-63188.5 т.руб. или 111,3 % к 2018 году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-дополнительное образование- 21395,4  т.руб. или 102,5% к 2018 году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прочие учреждения (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ЦБ,ХЭС,логопед,ИДК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)-26388,2 т.руб. или 109,9 % к 2018году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содержание аппарата РУО – 4777,6 т.руб. или 104,1% к 2018 году. , в т.ч. за счет областного бюджета- 1042,9 т.руб.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реализация мероприятий по воспитанию детей и молодежи -914,2  т.руб. или 101,0%  к 2018 году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компенсация части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род.платы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- 2147,2 т.руб. или 99,4% к 2018году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Изменение объемов ассигнований с сторону увеличения связано с  повышением заработной платы работников государственных учреждений культуры с 1 января 2019 года и доведением заработной платы низкооплачиваемых работников до минимального размера оплаты труда.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2020 год расходы по программе составят 256321,4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т.руб, на 2021 год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254897,2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т.руб.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"Информационное общество  Варнавинского муниципального района Нижегородской области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357299"/>
          <a:ext cx="9144000" cy="23563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28992"/>
                <a:gridCol w="1000132"/>
                <a:gridCol w="1214446"/>
                <a:gridCol w="1143008"/>
                <a:gridCol w="1285884"/>
                <a:gridCol w="1071538"/>
              </a:tblGrid>
              <a:tr h="329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к 2018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9111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"Информационное общество Варнавинского муниципального района Нижегородской области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2404.3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2435,4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101,3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2635,4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2635,4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045214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"Информационное общество Варнавинского района Нижегородской области"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2404.3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2435,4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101,3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2635,4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2635,4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3714752"/>
            <a:ext cx="9144000" cy="31432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4000504"/>
            <a:ext cx="9144000" cy="18158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данную муниципальную программу планируется направить 2435,4 т.руб., что составляет 101,3% к первоначальному плану 2018 года.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Бюджетные ассигнования в рамках программы будут направлены на :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предоставление субсидии ТК «Наш край» в сумме 300,0 т.руб.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-предоставление субсидии редакции газеты Новый путь -2135,4 т.руб.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2020год расходы по программе составят 2635,4.руб, на 2021 год  2635,4 т.руб.</a:t>
            </a: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Муниципальная целевая программа "Обеспечение общественного порядка и противодействия преступности в Варнавинском муниципальном районе Нижегородской области "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357298"/>
          <a:ext cx="9144000" cy="31897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43108"/>
                <a:gridCol w="904892"/>
                <a:gridCol w="1524000"/>
                <a:gridCol w="1524000"/>
                <a:gridCol w="1524000"/>
                <a:gridCol w="1524000"/>
              </a:tblGrid>
              <a:tr h="405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к 2018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094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"Профилактика правонарушений и противодействие проявлениям терроризма и экстремизма в Варнавинском муниципальном районе 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118,1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138,2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138,2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4500570"/>
            <a:ext cx="9144000" cy="23574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500570"/>
            <a:ext cx="9144000" cy="135421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Бюджетные ассигнования в рамках программы будут направлены на :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профилактику правонарушений в Варнавинском районе -118,1 т.руб., что составляет 100% к уровню 2018года.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2020 год расходы по программе составят 138,2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т.руб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на 2021год  138,2 т.руб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СТРУКТУРА МУНИЦИПАЛЬНОГО ДОЛГА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ЗА 2018-2021 г.г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т.руб.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71546"/>
          <a:ext cx="9144000" cy="578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ФИНАНСОВОГО УПРАВЛЕНИЯ АДМИНИСТРАЦИИ ВАРНАВИНСКОГО МУНИЦИПАЛЬНОГО РАЙОНА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4" descr="https://citifox.ru/wp-content/uploads/2016/07/35359843-1000x6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1142984"/>
            <a:ext cx="9143999" cy="571501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0800000" flipV="1">
            <a:off x="2286000" y="1785925"/>
            <a:ext cx="4572000" cy="36933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Местонахождение : 606760, Нижегородская область, р.п.Варнавино, пл.Советская д.1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 :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Серебрякова  Наталья Викторовна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Контактный телефон : (883158) 3-56-47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 электронной почты :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fovarnav@mail.ru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График работы : понедельник-четверг  с 8-00 до 17-00     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Пятница –с 8-00 до 16-00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Перерыв на обед : с 12-00 до 13-00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Выходные дни : суббота-воскресенье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ВИДЫ БЮДЖЕТА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3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57232"/>
            <a:ext cx="4395758" cy="2714644"/>
          </a:xfrm>
        </p:spPr>
      </p:pic>
      <p:pic>
        <p:nvPicPr>
          <p:cNvPr id="7" name="Содержимое 6" descr="img3 (2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428728" y="3571876"/>
            <a:ext cx="6429420" cy="3286124"/>
          </a:xfrm>
        </p:spPr>
      </p:pic>
      <p:sp>
        <p:nvSpPr>
          <p:cNvPr id="9" name="Прямоугольник 8"/>
          <p:cNvSpPr/>
          <p:nvPr/>
        </p:nvSpPr>
        <p:spPr>
          <a:xfrm>
            <a:off x="4572000" y="1500174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4357686" y="857232"/>
            <a:ext cx="4786314" cy="27146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организации </a:t>
            </a:r>
          </a:p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календарный план доходов и расходов организации, сформулированный в стоимостных и количественных величинах для принятия решений, планирования и контроля в процессе управления деятельностью компании 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solidFill>
            <a:srgbClr val="00B0F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ДОХОДЫ  БЮДЖЕТА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1000108"/>
            <a:ext cx="2786082" cy="564360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Налоговые доходы  </a:t>
            </a:r>
          </a:p>
          <a:p>
            <a:pPr algn="ctr"/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налогов , установленных Налоговым кодексом РФ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 налог на прибыль организаций, налог на доходы физических лиц , налог на имущество организаций , акцизы и др.)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86116" y="1000108"/>
            <a:ext cx="2643206" cy="564360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Неналоговые доходы  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пошлин и сборов , установленных законодательством РФ ( доходы от использования государственного имущества , плата за негативное воздействие на окружающую среду , штрафы за нарушение законодательства  и др.)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43636" y="1071546"/>
            <a:ext cx="2714644" cy="55721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Поступления от других бюджетов бюджетной системы , граждан и организаций 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 межбюджетные трансферты в виде дотаций, субвенций, субсидий,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поступления от юридических и физических лиц кроме  налоговых и неналоговых доходов)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РАСХОДЫ БЮДЖЕТА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just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Государственные расходы — денежные средства, направляемые на финансовое обеспечение задач и функций государства и местного самоуправления.</a:t>
            </a:r>
          </a:p>
          <a:p>
            <a:pPr algn="just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бюджетов в зависимости от их экономического содержания делятся на текущие и капитальные.</a:t>
            </a:r>
          </a:p>
          <a:p>
            <a:pPr algn="just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Текущие расходы бюджетов — часть расходов бюджетов, обеспечивающая текущее финансирование органов государственной власти, оказание государственной поддержки другим бюджетам и отдельным отраслям экономики в форме 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 tooltip="Дотация"/>
              </a:rPr>
              <a:t>дотаций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 tooltip="Субсидия"/>
              </a:rPr>
              <a:t>субсидий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и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 tooltip="Субвенция"/>
              </a:rPr>
              <a:t>субвенций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на текущее финансирование.</a:t>
            </a:r>
          </a:p>
          <a:p>
            <a:pPr algn="just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Капитальные расходы бюджетов — часть расходов бюджетов, обеспечивающая инновационную и инвестиционную деятельность; средства, предоставляемые в качестве бюджетных кредитов на инвестиционные цели юридическим лицам; расходы, при осуществлении которых создается или увеличивается имущество, находящееся в собственности государства.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F0"/>
          </a:solidFill>
          <a:ln>
            <a:solidFill>
              <a:srgbClr val="00B0F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– основополагающее требование, предъявляемое к органам исполнительной власти и органам местного самоуправления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28750"/>
            <a:ext cx="9144000" cy="54292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БЮДЖЕТНАЯ  СИСТЕМА  ВАРНАВИНСКОГО МУНИЦИПАЛЬНОГО  РАЙОН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http://xn----7sbabgc6bk4addidsh.xn--p1ai/images/map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857364"/>
            <a:ext cx="3786182" cy="50006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5" name="Скругленный прямоугольник 4"/>
          <p:cNvSpPr/>
          <p:nvPr/>
        </p:nvSpPr>
        <p:spPr>
          <a:xfrm rot="5400000" flipV="1">
            <a:off x="-1571668" y="3357562"/>
            <a:ext cx="5143536" cy="142876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КОНСОЛИДИ-РОВАННЫЙ</a:t>
            </a:r>
          </a:p>
          <a:p>
            <a:pPr algn="ctr"/>
            <a:r>
              <a:rPr lang="ru-RU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БЮДЖЕТ</a:t>
            </a:r>
          </a:p>
          <a:p>
            <a:pPr algn="ctr"/>
            <a:r>
              <a:rPr lang="ru-RU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ВАРНАВИН-СКОГО  МУНИЦИПА-ЛЬНОГО РАЙОНА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71670" y="1571612"/>
            <a:ext cx="2928958" cy="142876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Бюджет  муниципального района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71670" y="3143248"/>
            <a:ext cx="3000396" cy="135732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Бюджет  городского поселения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р.п.Варнавино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71670" y="4643422"/>
            <a:ext cx="3000396" cy="200028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Бюджеты  сельских поселений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Богородский</a:t>
            </a:r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Восходовский</a:t>
            </a:r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Михаленинский</a:t>
            </a:r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Северный</a:t>
            </a:r>
          </a:p>
          <a:p>
            <a:pPr algn="ctr"/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Шудски</a:t>
            </a:r>
            <a:r>
              <a:rPr lang="ru-RU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1714480" y="2143116"/>
            <a:ext cx="357190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1714480" y="3714752"/>
            <a:ext cx="357190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1714480" y="5429264"/>
            <a:ext cx="35719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858016" y="19288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357818" y="1214422"/>
            <a:ext cx="3786182" cy="6771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90 населенных пунктов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СОСТАВЛЕНИЕ ПРОЕКТА БЮДЖЕТА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ru-RU" sz="18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Варнавинского муниципального района составляется на 3 года и основывается на :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285992"/>
            <a:ext cx="2714644" cy="192882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ПОСЛАНИЕ ПРЕЗИДЕНТА РОССИЙСКОЙ ФЕДЕРАЦИИ ФЕДЕРАЛЬНОМУ  СОБРАНИЮ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4487734"/>
            <a:ext cx="2854517" cy="2084538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ВАРНАВИНСКОГО МУНИЦИПАЛЬНОГО РАЙОНА НА 2019ГОД И ПЛАНОВЫЙ ПЕРИОД 2020 И 2021 ГОДОВ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2285992"/>
            <a:ext cx="2786082" cy="192882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ВАРНАВИНСКОГО МУНИЦИПАЛЬНОГО РАЙОНА НА 2019 И ПЛАНОВЫЙ ПЕРИОД 2020 И 2021 ГОДОВ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15074" y="2285992"/>
            <a:ext cx="2571768" cy="192882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ВАРНАВИНСКОГО МУНИЦИПАЛЬНОГО РАЙОНА НА 2019 ГОД И ПЛАНОВЫЙ ПЕРИОД 2020 И 2021 ГОДОВ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4429124" y="1928802"/>
            <a:ext cx="357190" cy="357190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1428728" y="1928802"/>
            <a:ext cx="357190" cy="357190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358082" y="1928802"/>
            <a:ext cx="357190" cy="357190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786314" y="4500570"/>
            <a:ext cx="2786082" cy="207170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ВАРНАВИНСКОГО МУНИЦИПАЛЬНОГО РАЙОНА</a:t>
            </a:r>
          </a:p>
          <a:p>
            <a:pPr algn="ctr"/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2857488" y="4214818"/>
            <a:ext cx="428628" cy="285752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5929322" y="4214818"/>
            <a:ext cx="357190" cy="285752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28"/>
          </a:xfr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СРОКИ  СОСТАВЛЕНИЯ   БЮДЖЕТА ВАРНАВИНСКОГО МУНИЦИПАЛЬНОГО РАЙОНА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428750"/>
          <a:ext cx="9144000" cy="62179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71604"/>
                <a:gridCol w="75723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мероприятия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Июнь</a:t>
                      </a:r>
                      <a:endParaRPr lang="ru-RU" sz="20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основных направлений социально-экономического развития Варнавинского муниципального района Нижегородской области на очередной финансовый год и плановый период</a:t>
                      </a:r>
                      <a:endParaRPr lang="ru-RU" sz="20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Август</a:t>
                      </a:r>
                      <a:endParaRPr lang="ru-RU" sz="20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Определение основных направлений налоговой и бюджетной политики на очередной финансовый год и плановый период</a:t>
                      </a:r>
                      <a:endParaRPr lang="ru-RU" sz="20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endParaRPr lang="ru-RU" sz="20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Работа структурных подразделений администрации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Варнавинского муниципального района Нижегородской области , органов местного самоуправления по подготовке обоснований бюджетных ассигнований и бюджетных заявок</a:t>
                      </a:r>
                      <a:endParaRPr lang="ru-RU" sz="20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Октябрь-ноябрь</a:t>
                      </a:r>
                      <a:endParaRPr lang="ru-RU" sz="20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Формирование проекта бюджета 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Варнавинского муниципального района Нижегородской области</a:t>
                      </a:r>
                      <a:endParaRPr lang="ru-RU" sz="20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  <a:endParaRPr lang="ru-RU" sz="20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Внесение проекта бюджета в Земское собрание Варнавинского муниципального района</a:t>
                      </a:r>
                      <a:endParaRPr lang="ru-RU" sz="20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Декабрь</a:t>
                      </a:r>
                      <a:endParaRPr lang="ru-RU" sz="20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Рассмотрение проекта бюджета на заседаниях комиссий земского собрания Варнавинского муниципального района</a:t>
                      </a:r>
                      <a:endParaRPr lang="ru-RU" sz="20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Декабрь</a:t>
                      </a:r>
                      <a:endParaRPr lang="ru-RU" sz="20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Принятие бюджета Земским собранием Варнавинского муниципального района</a:t>
                      </a:r>
                      <a:endParaRPr lang="ru-RU" sz="20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718</TotalTime>
  <Words>2690</Words>
  <Application>Microsoft Office PowerPoint</Application>
  <PresentationFormat>Экран (4:3)</PresentationFormat>
  <Paragraphs>751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ЧТО  ТАКОЕ БЮДЖЕТ ДЛЯ ГРАЖДАН</vt:lpstr>
      <vt:lpstr>ВИДЫ БЮДЖЕТА</vt:lpstr>
      <vt:lpstr> ДОХОДЫ  БЮДЖЕТА </vt:lpstr>
      <vt:lpstr> РАСХОДЫ БЮДЖЕТА </vt:lpstr>
      <vt:lpstr>Сбалансированность бюджета по доходам и расходам – основополагающее требование, предъявляемое к органам исполнительной власти и органам местного самоуправления </vt:lpstr>
      <vt:lpstr> БЮДЖЕТНАЯ  СИСТЕМА  ВАРНАВИНСКОГО МУНИЦИПАЛЬНОГО  РАЙОНА </vt:lpstr>
      <vt:lpstr>СОСТАВЛЕНИЕ ПРОЕКТА БЮДЖЕТА</vt:lpstr>
      <vt:lpstr>СРОКИ  СОСТАВЛЕНИЯ   БЮДЖЕТА ВАРНАВИНСКОГО МУНИЦИПАЛЬНОГО РАЙОНА</vt:lpstr>
      <vt:lpstr>Основные направления бюджетной и налоговой политики Варнавинского муниципального района  на 2019-2021 годы</vt:lpstr>
      <vt:lpstr>ДОХОДЫ БЮДЖЕТА НА 2019 И ПЛАНОВЫЙ ПЕРИОД 2020 И 2021 ГОДОВ</vt:lpstr>
      <vt:lpstr>СВЕДЕНИЯ О РАСХОДАХ БЮДЖЕТА ПО РАЗДЕЛАМ БЮДЖЕТНОЙ КЛАССИФИКАЦИИ</vt:lpstr>
      <vt:lpstr>ПРОГРАММНЫЕ И  НЕПРОГРАММНЫЕ РАСХОДЫ</vt:lpstr>
      <vt:lpstr>ЧТО ТАКОЕ ПРОГРАММНЫЙ БЮДЖЕТ</vt:lpstr>
      <vt:lpstr>КАК ИЗМЕНИТЬСЯ ФИНАНСИРОВАНИЕ МУНИЦИПАЛЬНЫХ ПРОГРАММ В 2019-2021 Г.Г.</vt:lpstr>
      <vt:lpstr>Муниципальная программа"Защита населения и территорий от чрезвычайных ситуаций, обеспечение пожарной безопасности и безопасности людей на водных объектах Варнавинского района  </vt:lpstr>
      <vt:lpstr> Муниципальная программа "Развитие агропромышленного комплекса Варнавинского района " </vt:lpstr>
      <vt:lpstr> Муниципальная программа "Содействие занятости населения Варнавинского района " </vt:lpstr>
      <vt:lpstr> Муниципальная программа "Охрана окружающей среды Варнавинского района  " </vt:lpstr>
      <vt:lpstr> Муниципальная программа "Развитие предпринимательства и туризма Варнавинского района Нижегородской области " </vt:lpstr>
      <vt:lpstr> Муниципальная программа "Управление  муниципальным имуществом Варнавинского района " </vt:lpstr>
      <vt:lpstr> Муниципальная программа "Развитие физической культуры и спорта в Варнавинском муниципальном районе " </vt:lpstr>
      <vt:lpstr> Муниципальная программа "Управление муниципальными финансами Варнавинского района" </vt:lpstr>
      <vt:lpstr>  Муниципальная программа "Развитие культуры Варнавинского района   </vt:lpstr>
      <vt:lpstr> Муниципальная программа "Развитие образования Варнавинского района </vt:lpstr>
      <vt:lpstr>Муниципальная программа "Информационное общество  Варнавинского муниципального района Нижегородской области</vt:lpstr>
      <vt:lpstr> Муниципальная целевая программа "Обеспечение общественного порядка и противодействия преступности в Варнавинском муниципальном районе Нижегородской области " </vt:lpstr>
      <vt:lpstr> СТРУКТУРА МУНИЦИПАЛЬНОГО ДОЛГА                         ЗА 2018-2021 г.г                  т.руб. </vt:lpstr>
      <vt:lpstr>КОНТАКТНАЯ ИНФОРМАЦИЯ ФИНАНСОВОГО УПРАВЛЕНИЯ АДМИНИСТРАЦИИ ВАРНАВИНСКОГО МУНИЦИПАЛЬНОГО РАЙОНА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К РЕШЕНИЮ ЗЕМСКОГО СОБРАНИЯ  ВАРНАВИНСКОГО МУНИЦИПАЛЬНОГО РАЙОНА «О РАЙОННОМ БЮДЖЕТЕ НА 2019 ГОД И ПЛАНОВЫЙ ПЕРИОДЫ 2020 И 2021 ГОДОВ» </dc:title>
  <dc:creator>Admin</dc:creator>
  <cp:lastModifiedBy>Admin</cp:lastModifiedBy>
  <cp:revision>172</cp:revision>
  <dcterms:created xsi:type="dcterms:W3CDTF">2018-11-30T11:20:05Z</dcterms:created>
  <dcterms:modified xsi:type="dcterms:W3CDTF">2018-12-12T06:09:01Z</dcterms:modified>
</cp:coreProperties>
</file>